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9" r:id="rId3"/>
    <p:sldId id="260" r:id="rId4"/>
    <p:sldId id="258" r:id="rId5"/>
    <p:sldId id="265" r:id="rId6"/>
    <p:sldId id="263" r:id="rId7"/>
    <p:sldId id="264" r:id="rId8"/>
    <p:sldId id="261" r:id="rId9"/>
    <p:sldId id="266" r:id="rId10"/>
    <p:sldId id="267" r:id="rId11"/>
  </p:sldIdLst>
  <p:sldSz cx="12192000" cy="6858000"/>
  <p:notesSz cx="6858000" cy="9144000"/>
  <p:embeddedFontLst>
    <p:embeddedFont>
      <p:font typeface="나눔스퀘어 Bold" panose="020B0600000101010101" pitchFamily="50" charset="-127"/>
      <p:bold r:id="rId12"/>
    </p:embeddedFont>
    <p:embeddedFont>
      <p:font typeface="맑은 고딕" panose="020B0503020000020004" pitchFamily="50" charset="-127"/>
      <p:regular r:id="rId13"/>
      <p:bold r:id="rId14"/>
    </p:embeddedFont>
    <p:embeddedFont>
      <p:font typeface="태백은하수체" pitchFamily="2" charset="-127"/>
      <p:regular r:id="rId1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C4B1156A-380E-4F78-BDF5-A606A8083BF9}" styleName="보통 스타일 4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ED083AE6-46FA-4A59-8FB0-9F97EB10719F}" styleName="밝은 스타일 3 - 강조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E269D01E-BC32-4049-B463-5C60D7B0CCD2}" styleName="테마 스타일 2 - 강조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27102A9-8310-4765-A935-A1911B00CA55}" styleName="밝은 스타일 1 - 강조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775DCB02-9BB8-47FD-8907-85C794F793BA}" styleName="테마 스타일 1 - 강조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17292A2E-F333-43FB-9621-5CBBE7FDCDCB}" styleName="밝은 스타일 2 - 강조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1E171933-4619-4E11-9A3F-F7608DF75F80}" styleName="보통 스타일 1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EB9631B5-78F2-41C9-869B-9F39066F8104}" styleName="보통 스타일 3 - 강조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59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CAB28F-8ED8-DBF7-ADE0-3E240C809F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F6B1F81-85E2-9C65-32CB-147447BD9F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3D2827C-06E6-12BE-1014-0D6E63EF9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D447C-84F8-4A9B-BCBF-98E0E6FA487F}" type="datetimeFigureOut">
              <a:rPr lang="ko-KR" altLang="en-US" smtClean="0"/>
              <a:t>2024-07-15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661244C-3C7C-8CF4-9758-451B8243B7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EFE515E-2602-DDAB-8377-D7A9FC38FF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9B900-60FF-4A50-8AA6-B73B4922CC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9983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4B5BB1-023A-AA8A-3306-5C706DC52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7721138-A848-2918-2372-51E8EDEF6B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90D8E10-2BC4-DC29-CF0C-C5736AD28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D447C-84F8-4A9B-BCBF-98E0E6FA487F}" type="datetimeFigureOut">
              <a:rPr lang="ko-KR" altLang="en-US" smtClean="0"/>
              <a:t>2024-07-15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C3C53AC-29AD-FB7A-F79A-525081520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E91947B-02FA-9C8E-AAC0-EA4FCB527B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9B900-60FF-4A50-8AA6-B73B4922CC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62911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DBBA427-7AD9-FA9A-3671-2EE4ED700A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B1C627A-5398-AE4B-1A54-A15A552A86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528348F-4000-2F73-94D4-BF07192BA0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D447C-84F8-4A9B-BCBF-98E0E6FA487F}" type="datetimeFigureOut">
              <a:rPr lang="ko-KR" altLang="en-US" smtClean="0"/>
              <a:t>2024-07-15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4285B4D-B0BB-14A3-3F27-086456D85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FDD54E4-C7A2-BB1E-D50A-49CEBC47CD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9B900-60FF-4A50-8AA6-B73B4922CC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55747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725FF3-B3DF-67E7-2E02-83FA1D82C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17AE5E9-E82E-63DB-F79A-A81EE2279D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8DD30C0-EC57-8BAF-7375-7DA7BC8E3F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D447C-84F8-4A9B-BCBF-98E0E6FA487F}" type="datetimeFigureOut">
              <a:rPr lang="ko-KR" altLang="en-US" smtClean="0"/>
              <a:t>2024-07-15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D5DC19A-3DA3-815E-66F2-B49FD45807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A8B5BF6-EBC4-DFB1-E4E2-40095F6507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9B900-60FF-4A50-8AA6-B73B4922CC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37514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3C54E6-3FF6-5ABE-5CA0-F74319C01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4199049-E3B5-4F48-1056-F6FF489BD1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E69ED18-798C-CEDD-B0F1-4F2DA254AB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D447C-84F8-4A9B-BCBF-98E0E6FA487F}" type="datetimeFigureOut">
              <a:rPr lang="ko-KR" altLang="en-US" smtClean="0"/>
              <a:t>2024-07-15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247EEC4-6415-F8A9-3BF4-B07B4C2FBE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4BE339A-F682-ED4E-0F85-7F428B278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9B900-60FF-4A50-8AA6-B73B4922CC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10990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A5E5F5-D49C-F8F1-9E96-64A3FA82C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D57674A-A062-F2E1-2901-1B3B0C93A0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1934089-EA90-B1A2-C6F0-6F94A28907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DE21350-3543-F93E-70CA-125E30D8A2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D447C-84F8-4A9B-BCBF-98E0E6FA487F}" type="datetimeFigureOut">
              <a:rPr lang="ko-KR" altLang="en-US" smtClean="0"/>
              <a:t>2024-07-15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6607176-C546-7E8E-B66C-54C24A693E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0CCF81D-CC0D-84FF-4BD7-0571C7632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9B900-60FF-4A50-8AA6-B73B4922CC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76504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EC4A2D-72B1-CC36-1883-38B71E6C7F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D6FE2E5-3EF3-8BAF-1F60-B3304794F9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70B6BCF-9BC6-09B3-60CC-FA6141CAB2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9382879-2D94-FD23-5956-0CD12D81825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FEBBD30-7A68-D931-1DE7-D7C7F9F5566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FB31916-3F8C-5826-6FD4-9B70A0956C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D447C-84F8-4A9B-BCBF-98E0E6FA487F}" type="datetimeFigureOut">
              <a:rPr lang="ko-KR" altLang="en-US" smtClean="0"/>
              <a:t>2024-07-15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3D138C2-107B-7141-DA21-584EB5A12E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873739A-176E-140B-CE77-BA186E85F6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9B900-60FF-4A50-8AA6-B73B4922CC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83487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0F0D7E-DBFD-AFB2-3E58-C025EAD07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5E7688B-F783-C600-B8BC-6876897598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D447C-84F8-4A9B-BCBF-98E0E6FA487F}" type="datetimeFigureOut">
              <a:rPr lang="ko-KR" altLang="en-US" smtClean="0"/>
              <a:t>2024-07-15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EC4E535-5F36-FA1E-4C1E-2810E52E28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9021F76-E649-7475-B603-6C994DB4C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9B900-60FF-4A50-8AA6-B73B4922CC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99763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A243AE4-6933-E136-337A-41F84FB03E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D447C-84F8-4A9B-BCBF-98E0E6FA487F}" type="datetimeFigureOut">
              <a:rPr lang="ko-KR" altLang="en-US" smtClean="0"/>
              <a:t>2024-07-15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91F7EEA-448B-A05D-1BEB-D6A560D34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A29A4B2-998A-E69A-FD2F-5482F602E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9B900-60FF-4A50-8AA6-B73B4922CC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05861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9095CC-BE49-75C0-A38C-29E3FA042F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FDCB277-C106-24A5-4AA8-36130CE7B3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2A50155-0C52-31B2-1926-AC476D9C7A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EF88F04-87DA-5FD7-7113-B24EE06F84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D447C-84F8-4A9B-BCBF-98E0E6FA487F}" type="datetimeFigureOut">
              <a:rPr lang="ko-KR" altLang="en-US" smtClean="0"/>
              <a:t>2024-07-15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D994DFB-6C3C-A1C8-0455-9AE8EC4078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FCDDD14-20CC-D660-9713-1593798D0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9B900-60FF-4A50-8AA6-B73B4922CC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03823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B435F0-D6B9-D989-8C6B-CFC3616998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7A48D33-AB7F-E1A8-49B2-AE711323B61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EA54195-978A-37F3-D52C-C530A78C1C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C5B0351-5EDF-6443-33A2-C132B7FDC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D447C-84F8-4A9B-BCBF-98E0E6FA487F}" type="datetimeFigureOut">
              <a:rPr lang="ko-KR" altLang="en-US" smtClean="0"/>
              <a:t>2024-07-15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5041A02-F69C-B23C-D64F-24BA10F7AB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0C4B198-F940-38A4-4EC5-DAD1B9DE73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9B900-60FF-4A50-8AA6-B73B4922CC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48312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D1442B2-A5EE-C660-E50C-2DCD88C395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FAA8266-D37D-9C58-D18E-83294FC1C1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CDFE746-0F4D-EA55-049D-F4BE4A6190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13D447C-84F8-4A9B-BCBF-98E0E6FA487F}" type="datetimeFigureOut">
              <a:rPr lang="ko-KR" altLang="en-US" smtClean="0"/>
              <a:t>2024-07-15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F5C9A73-879F-ABE5-6F8E-839FE62209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A15F9D1-7E94-6632-9203-2BBF10E5D4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219B900-60FF-4A50-8AA6-B73B4922CC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67255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F2EFFBC-6747-B4B2-249A-A111C1A47B6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0000"/>
                    </a14:imgEffect>
                  </a14:imgLayer>
                </a14:imgProps>
              </a:ext>
            </a:extLst>
          </a:blip>
          <a:srcRect l="10000" t="12109" r="5101" b="299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E5B4100F-FFAD-8D3C-4023-7D3817A5DC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</a:t>
            </a:r>
            <a:r>
              <a:rPr lang="ko-KR" altLang="en-US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스노우맨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부제목 2">
            <a:extLst>
              <a:ext uri="{FF2B5EF4-FFF2-40B4-BE49-F238E27FC236}">
                <a16:creationId xmlns:a16="http://schemas.microsoft.com/office/drawing/2014/main" id="{91905224-5453-3A5B-B62A-B9E65BA836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제안서 발표</a:t>
            </a:r>
          </a:p>
        </p:txBody>
      </p:sp>
    </p:spTree>
    <p:extLst>
      <p:ext uri="{BB962C8B-B14F-4D97-AF65-F5344CB8AC3E}">
        <p14:creationId xmlns:p14="http://schemas.microsoft.com/office/powerpoint/2010/main" val="27092555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3F95CC6-15A2-1F7D-48F6-B9C0827D1C9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0000"/>
                    </a14:imgEffect>
                  </a14:imgLayer>
                </a14:imgProps>
              </a:ext>
            </a:extLst>
          </a:blip>
          <a:srcRect l="10000" t="12109" r="5101" b="299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53E85F91-4BA8-3917-11EC-4063A2AE00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3043" y="2775244"/>
            <a:ext cx="4865914" cy="1307511"/>
          </a:xfrm>
        </p:spPr>
        <p:txBody>
          <a:bodyPr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Q &amp; A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01464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3F95CC6-15A2-1F7D-48F6-B9C0827D1C9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0000"/>
                    </a14:imgEffect>
                  </a14:imgLayer>
                </a14:imgProps>
              </a:ext>
            </a:extLst>
          </a:blip>
          <a:srcRect l="10000" t="12109" r="5101" b="299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53E85F91-4BA8-3917-11EC-4063A2AE00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AC50E04-A62A-82F9-1E75-92BE343ECC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게임 간략 소개</a:t>
            </a: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플레이 방식</a:t>
            </a: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개발 현황</a:t>
            </a: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개발 목표</a:t>
            </a: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Q&amp;A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870745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3F95CC6-15A2-1F7D-48F6-B9C0827D1C9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0000"/>
                    </a14:imgEffect>
                  </a14:imgLayer>
                </a14:imgProps>
              </a:ext>
            </a:extLst>
          </a:blip>
          <a:srcRect l="10000" t="12109" r="5101" b="299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53E85F91-4BA8-3917-11EC-4063A2AE00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게임 간략 소개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05AD4B5D-AF1A-AD73-A1AA-7F205B6080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6361802"/>
              </p:ext>
            </p:extLst>
          </p:nvPr>
        </p:nvGraphicFramePr>
        <p:xfrm>
          <a:off x="1112981" y="2964411"/>
          <a:ext cx="3870038" cy="1483360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1403929">
                  <a:extLst>
                    <a:ext uri="{9D8B030D-6E8A-4147-A177-3AD203B41FA5}">
                      <a16:colId xmlns:a16="http://schemas.microsoft.com/office/drawing/2014/main" val="1692297960"/>
                    </a:ext>
                  </a:extLst>
                </a:gridCol>
                <a:gridCol w="2466109">
                  <a:extLst>
                    <a:ext uri="{9D8B030D-6E8A-4147-A177-3AD203B41FA5}">
                      <a16:colId xmlns:a16="http://schemas.microsoft.com/office/drawing/2014/main" val="4753821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게임명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5x5 </a:t>
                      </a:r>
                      <a:r>
                        <a:rPr lang="ko-KR" altLang="en-US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눈사람 퍼즐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77314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플랫폼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Android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25291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장르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캐주얼</a:t>
                      </a:r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퍼즐</a:t>
                      </a:r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방치형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38869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엔진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Unity3D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6646357"/>
                  </a:ext>
                </a:extLst>
              </a:tr>
            </a:tbl>
          </a:graphicData>
        </a:graphic>
      </p:graphicFrame>
      <p:pic>
        <p:nvPicPr>
          <p:cNvPr id="9" name="그림 8">
            <a:extLst>
              <a:ext uri="{FF2B5EF4-FFF2-40B4-BE49-F238E27FC236}">
                <a16:creationId xmlns:a16="http://schemas.microsoft.com/office/drawing/2014/main" id="{EB18EF3C-3ADE-E399-FFFF-5C60CCEE525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0833" t="41346" r="22803" b="3166"/>
          <a:stretch/>
        </p:blipFill>
        <p:spPr>
          <a:xfrm>
            <a:off x="6096000" y="1690688"/>
            <a:ext cx="4544291" cy="390051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4243330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3F95CC6-15A2-1F7D-48F6-B9C0827D1C9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0000"/>
                    </a14:imgEffect>
                  </a14:imgLayer>
                </a14:imgProps>
              </a:ext>
            </a:extLst>
          </a:blip>
          <a:srcRect l="10000" t="12109" r="5101" b="299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53E85F91-4BA8-3917-11EC-4063A2AE00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플레이 방식</a:t>
            </a:r>
          </a:p>
        </p:txBody>
      </p:sp>
      <p:sp>
        <p:nvSpPr>
          <p:cNvPr id="20" name="내용 개체 틀 2">
            <a:extLst>
              <a:ext uri="{FF2B5EF4-FFF2-40B4-BE49-F238E27FC236}">
                <a16:creationId xmlns:a16="http://schemas.microsoft.com/office/drawing/2014/main" id="{A951BDF6-101C-EAF6-1242-3A82692F1C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5x5 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공간에서 눈사람 블록을 굴리며 퍼즐을 맞추는 게임</a:t>
            </a: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별도의 레벨 디자인 없이 </a:t>
            </a:r>
            <a:r>
              <a:rPr lang="ko-KR" altLang="en-US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루빅스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큐브처럼 랜덤으로 섞고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풀 수 있음</a:t>
            </a: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lvl="1"/>
            <a:r>
              <a:rPr lang="ko-KR" altLang="en-US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루빅스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큐브와 마찬가지로 특정 상황별로</a:t>
            </a:r>
            <a:b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알맞은 공식을 유추하고 응용해 나만의 풀이법을 찾는 것도 가능</a:t>
            </a: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F37E848-47F9-BD3C-CCC3-14ED915267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0442" y="3542939"/>
            <a:ext cx="2095500" cy="219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06759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3F95CC6-15A2-1F7D-48F6-B9C0827D1C9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0000"/>
                    </a14:imgEffect>
                  </a14:imgLayer>
                </a14:imgProps>
              </a:ext>
            </a:extLst>
          </a:blip>
          <a:srcRect l="10000" t="12109" r="5101" b="299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53E85F91-4BA8-3917-11EC-4063A2AE00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플레이 방식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FA24AFD3-AD18-5665-CE68-68B2EB37006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1061" t="32530" r="40227" b="30640"/>
          <a:stretch/>
        </p:blipFill>
        <p:spPr>
          <a:xfrm>
            <a:off x="7248911" y="1942602"/>
            <a:ext cx="2281382" cy="252581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0E039F7B-AAC2-18AC-72BA-D6F7C74E8F6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9015" t="28012" r="39394" b="32257"/>
          <a:stretch/>
        </p:blipFill>
        <p:spPr>
          <a:xfrm>
            <a:off x="2420251" y="1942602"/>
            <a:ext cx="2440194" cy="252581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6FA30D32-55F0-C400-C87D-166B1CD36C71}"/>
              </a:ext>
            </a:extLst>
          </p:cNvPr>
          <p:cNvSpPr/>
          <p:nvPr/>
        </p:nvSpPr>
        <p:spPr>
          <a:xfrm>
            <a:off x="5501577" y="3026554"/>
            <a:ext cx="1191491" cy="357909"/>
          </a:xfrm>
          <a:prstGeom prst="rightArrow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84A7C96-C7B7-A805-F812-39B7D3583C58}"/>
              </a:ext>
            </a:extLst>
          </p:cNvPr>
          <p:cNvSpPr txBox="1"/>
          <p:nvPr/>
        </p:nvSpPr>
        <p:spPr>
          <a:xfrm>
            <a:off x="4629917" y="3544676"/>
            <a:ext cx="29348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퍼즐 클리어할 때마다</a:t>
            </a: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일정량의 스노우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재화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획득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0724FD-679A-0B57-4DE5-B471D416BB58}"/>
              </a:ext>
            </a:extLst>
          </p:cNvPr>
          <p:cNvSpPr txBox="1"/>
          <p:nvPr/>
        </p:nvSpPr>
        <p:spPr>
          <a:xfrm>
            <a:off x="4769758" y="4807690"/>
            <a:ext cx="26499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퍼즐을 풀지 못해도 매초 일정량의 스노우 자연 획득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7107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9" grpId="0"/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3F95CC6-15A2-1F7D-48F6-B9C0827D1C9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0000"/>
                    </a14:imgEffect>
                  </a14:imgLayer>
                </a14:imgProps>
              </a:ext>
            </a:extLst>
          </a:blip>
          <a:srcRect l="10000" t="12109" r="5101" b="299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53E85F91-4BA8-3917-11EC-4063A2AE00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플레이 방식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F5A7C5A-AFD7-B696-EF8A-68076EFB66D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1061" t="32530" r="40227" b="30640"/>
          <a:stretch/>
        </p:blipFill>
        <p:spPr>
          <a:xfrm>
            <a:off x="2708842" y="3009323"/>
            <a:ext cx="1470221" cy="162774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F359278-A710-7164-3A24-645EEAB0CCA5}"/>
              </a:ext>
            </a:extLst>
          </p:cNvPr>
          <p:cNvSpPr txBox="1"/>
          <p:nvPr/>
        </p:nvSpPr>
        <p:spPr>
          <a:xfrm>
            <a:off x="2087970" y="2682171"/>
            <a:ext cx="872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태백은하수체" pitchFamily="2" charset="-127"/>
                <a:ea typeface="태백은하수체" pitchFamily="2" charset="-127"/>
              </a:rPr>
              <a:t>+1500</a:t>
            </a:r>
            <a:endParaRPr lang="ko-KR" altLang="en-US" dirty="0">
              <a:solidFill>
                <a:schemeClr val="bg1"/>
              </a:solidFill>
              <a:latin typeface="태백은하수체" pitchFamily="2" charset="-127"/>
              <a:ea typeface="태백은하수체" pitchFamily="2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162C1966-0A23-9198-6989-7A96B34A848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9386" t="29980" r="39023" b="30289"/>
          <a:stretch/>
        </p:blipFill>
        <p:spPr>
          <a:xfrm>
            <a:off x="838200" y="3048661"/>
            <a:ext cx="1477358" cy="152919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2664448C-481C-12CD-F57A-9EF26C044A01}"/>
              </a:ext>
            </a:extLst>
          </p:cNvPr>
          <p:cNvSpPr/>
          <p:nvPr/>
        </p:nvSpPr>
        <p:spPr>
          <a:xfrm>
            <a:off x="2252462" y="3644240"/>
            <a:ext cx="527684" cy="357909"/>
          </a:xfrm>
          <a:prstGeom prst="rightArrow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7E048254-D266-8BEE-7B61-CFF56661D8D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1061" t="32530" r="40227" b="30640"/>
          <a:stretch/>
        </p:blipFill>
        <p:spPr>
          <a:xfrm>
            <a:off x="6442989" y="3002890"/>
            <a:ext cx="1470221" cy="162774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8112AEE-AECD-2BE4-FE50-ADF0B2D6E1AB}"/>
              </a:ext>
            </a:extLst>
          </p:cNvPr>
          <p:cNvSpPr txBox="1"/>
          <p:nvPr/>
        </p:nvSpPr>
        <p:spPr>
          <a:xfrm>
            <a:off x="5822117" y="2675738"/>
            <a:ext cx="872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태백은하수체" pitchFamily="2" charset="-127"/>
                <a:ea typeface="태백은하수체" pitchFamily="2" charset="-127"/>
              </a:rPr>
              <a:t>+5500</a:t>
            </a:r>
            <a:endParaRPr lang="ko-KR" altLang="en-US" dirty="0">
              <a:solidFill>
                <a:schemeClr val="bg1"/>
              </a:solidFill>
              <a:latin typeface="태백은하수체" pitchFamily="2" charset="-127"/>
              <a:ea typeface="태백은하수체" pitchFamily="2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A78527F5-EB4F-343D-FB27-F4FC2373CCD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9386" t="29980" r="39023" b="30289"/>
          <a:stretch/>
        </p:blipFill>
        <p:spPr>
          <a:xfrm>
            <a:off x="4572347" y="3042228"/>
            <a:ext cx="1477358" cy="152919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E573AF4F-DB2D-FE24-9208-9FC295A3879D}"/>
              </a:ext>
            </a:extLst>
          </p:cNvPr>
          <p:cNvSpPr/>
          <p:nvPr/>
        </p:nvSpPr>
        <p:spPr>
          <a:xfrm>
            <a:off x="5986609" y="3637807"/>
            <a:ext cx="527684" cy="357909"/>
          </a:xfrm>
          <a:prstGeom prst="rightArrow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7E5B4AEA-3704-09D8-C016-156B9212C738}"/>
              </a:ext>
            </a:extLst>
          </p:cNvPr>
          <p:cNvSpPr/>
          <p:nvPr/>
        </p:nvSpPr>
        <p:spPr>
          <a:xfrm>
            <a:off x="4128015" y="3627870"/>
            <a:ext cx="527684" cy="357909"/>
          </a:xfrm>
          <a:prstGeom prst="rightArrow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D3948103-BC75-E69F-06C8-8B0C85F1F5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40534" y="3115574"/>
            <a:ext cx="438950" cy="438950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5F0DA826-7D5C-1940-CF75-BC65B65EEA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13210" y="3086389"/>
            <a:ext cx="438950" cy="43895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16B124F7-21C1-7DF2-E742-FD6811ECC13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1061" t="32530" r="40227" b="30640"/>
          <a:stretch/>
        </p:blipFill>
        <p:spPr>
          <a:xfrm>
            <a:off x="10261295" y="3023466"/>
            <a:ext cx="1470221" cy="162774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EFCA1C7B-1C05-B3A1-940E-2A54BF7C3579}"/>
              </a:ext>
            </a:extLst>
          </p:cNvPr>
          <p:cNvSpPr txBox="1"/>
          <p:nvPr/>
        </p:nvSpPr>
        <p:spPr>
          <a:xfrm>
            <a:off x="9574119" y="2693472"/>
            <a:ext cx="1059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태백은하수체" pitchFamily="2" charset="-127"/>
                <a:ea typeface="태백은하수체" pitchFamily="2" charset="-127"/>
              </a:rPr>
              <a:t>+15500</a:t>
            </a:r>
            <a:endParaRPr lang="ko-KR" altLang="en-US" dirty="0">
              <a:solidFill>
                <a:schemeClr val="bg1"/>
              </a:solidFill>
              <a:latin typeface="태백은하수체" pitchFamily="2" charset="-127"/>
              <a:ea typeface="태백은하수체" pitchFamily="2" charset="-127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46DBD070-688D-C83E-7910-61B2471B29C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9386" t="29980" r="39023" b="30289"/>
          <a:stretch/>
        </p:blipFill>
        <p:spPr>
          <a:xfrm>
            <a:off x="8390653" y="3062804"/>
            <a:ext cx="1477358" cy="152919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9" name="화살표: 오른쪽 28">
            <a:extLst>
              <a:ext uri="{FF2B5EF4-FFF2-40B4-BE49-F238E27FC236}">
                <a16:creationId xmlns:a16="http://schemas.microsoft.com/office/drawing/2014/main" id="{CB37CDF8-094E-C113-2519-7140E860BC1F}"/>
              </a:ext>
            </a:extLst>
          </p:cNvPr>
          <p:cNvSpPr/>
          <p:nvPr/>
        </p:nvSpPr>
        <p:spPr>
          <a:xfrm>
            <a:off x="9804915" y="3658383"/>
            <a:ext cx="527684" cy="357909"/>
          </a:xfrm>
          <a:prstGeom prst="rightArrow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화살표: 오른쪽 29">
            <a:extLst>
              <a:ext uri="{FF2B5EF4-FFF2-40B4-BE49-F238E27FC236}">
                <a16:creationId xmlns:a16="http://schemas.microsoft.com/office/drawing/2014/main" id="{96870E5A-8C71-3863-B0CB-ED93CA16DC10}"/>
              </a:ext>
            </a:extLst>
          </p:cNvPr>
          <p:cNvSpPr/>
          <p:nvPr/>
        </p:nvSpPr>
        <p:spPr>
          <a:xfrm>
            <a:off x="7946321" y="3648446"/>
            <a:ext cx="527684" cy="357909"/>
          </a:xfrm>
          <a:prstGeom prst="rightArrow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9E0841D8-0156-5BB4-F2C4-30E9A2C8250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4279" t="64669" r="49807" b="20097"/>
          <a:stretch/>
        </p:blipFill>
        <p:spPr>
          <a:xfrm>
            <a:off x="3999505" y="4733198"/>
            <a:ext cx="721008" cy="1044832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173A2BC0-E5B0-4B6F-440A-F8ABBD98C4F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9067" t="64898" r="45019" b="19868"/>
          <a:stretch/>
        </p:blipFill>
        <p:spPr>
          <a:xfrm>
            <a:off x="7849659" y="4680167"/>
            <a:ext cx="721008" cy="1044832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6193C18A-E6EC-C522-7EC3-23B67DCD51FB}"/>
              </a:ext>
            </a:extLst>
          </p:cNvPr>
          <p:cNvSpPr txBox="1"/>
          <p:nvPr/>
        </p:nvSpPr>
        <p:spPr>
          <a:xfrm>
            <a:off x="4020258" y="5811643"/>
            <a:ext cx="700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chemeClr val="bg1"/>
                </a:solidFill>
                <a:latin typeface="태백은하수체" pitchFamily="2" charset="-127"/>
                <a:ea typeface="태백은하수체" pitchFamily="2" charset="-127"/>
              </a:rPr>
              <a:t>구매</a:t>
            </a:r>
            <a:endParaRPr lang="ko-KR" altLang="en-US" dirty="0">
              <a:solidFill>
                <a:schemeClr val="bg1"/>
              </a:solidFill>
              <a:latin typeface="태백은하수체" pitchFamily="2" charset="-127"/>
              <a:ea typeface="태백은하수체" pitchFamily="2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2F9578E-4B90-ADDF-0677-6F3651C8AA12}"/>
              </a:ext>
            </a:extLst>
          </p:cNvPr>
          <p:cNvSpPr txBox="1"/>
          <p:nvPr/>
        </p:nvSpPr>
        <p:spPr>
          <a:xfrm>
            <a:off x="7870412" y="5724999"/>
            <a:ext cx="700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chemeClr val="bg1"/>
                </a:solidFill>
                <a:latin typeface="태백은하수체" pitchFamily="2" charset="-127"/>
                <a:ea typeface="태백은하수체" pitchFamily="2" charset="-127"/>
              </a:rPr>
              <a:t>구매</a:t>
            </a:r>
            <a:endParaRPr lang="ko-KR" altLang="en-US" dirty="0">
              <a:solidFill>
                <a:schemeClr val="bg1"/>
              </a:solidFill>
              <a:latin typeface="태백은하수체" pitchFamily="2" charset="-127"/>
              <a:ea typeface="태백은하수체" pitchFamily="2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08956B0-93B0-05EB-0594-09CEC8E1C97A}"/>
              </a:ext>
            </a:extLst>
          </p:cNvPr>
          <p:cNvSpPr txBox="1"/>
          <p:nvPr/>
        </p:nvSpPr>
        <p:spPr>
          <a:xfrm>
            <a:off x="3944998" y="1629342"/>
            <a:ext cx="430200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퍼즐 풀이와 </a:t>
            </a:r>
            <a:r>
              <a:rPr lang="ko-KR" altLang="en-US" sz="25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리롤</a:t>
            </a:r>
            <a:r>
              <a:rPr lang="en-US" altLang="ko-KR" sz="25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</a:p>
          <a:p>
            <a:pPr algn="ctr"/>
            <a:r>
              <a:rPr lang="ko-KR" altLang="en-US" sz="25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이후 스노우 모으기 반복</a:t>
            </a:r>
            <a:endParaRPr lang="en-US" altLang="ko-KR" sz="25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FA27F2F-BC43-3D75-3900-D4CC85A30EE6}"/>
              </a:ext>
            </a:extLst>
          </p:cNvPr>
          <p:cNvSpPr txBox="1"/>
          <p:nvPr/>
        </p:nvSpPr>
        <p:spPr>
          <a:xfrm>
            <a:off x="4088650" y="4852937"/>
            <a:ext cx="430200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모은 스노우를 통해</a:t>
            </a:r>
            <a:endParaRPr lang="en-US" altLang="ko-KR" sz="25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25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눈사람 스킨을 해금</a:t>
            </a:r>
            <a:endParaRPr lang="en-US" altLang="ko-KR" sz="25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15229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5" grpId="0" animBg="1"/>
      <p:bldP spid="17" grpId="0"/>
      <p:bldP spid="19" grpId="0" animBg="1"/>
      <p:bldP spid="20" grpId="0" animBg="1"/>
      <p:bldP spid="27" grpId="0"/>
      <p:bldP spid="29" grpId="0" animBg="1"/>
      <p:bldP spid="30" grpId="0" animBg="1"/>
      <p:bldP spid="35" grpId="0"/>
      <p:bldP spid="36" grpId="0"/>
      <p:bldP spid="37" grpId="0"/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3F95CC6-15A2-1F7D-48F6-B9C0827D1C9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0000"/>
                    </a14:imgEffect>
                  </a14:imgLayer>
                </a14:imgProps>
              </a:ext>
            </a:extLst>
          </a:blip>
          <a:srcRect l="10000" t="12109" r="5101" b="299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53E85F91-4BA8-3917-11EC-4063A2AE00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플레이 방식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03D2E86-0661-6B06-5FDE-586823CFF83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8939" t="10909" r="38574" b="3031"/>
          <a:stretch/>
        </p:blipFill>
        <p:spPr>
          <a:xfrm>
            <a:off x="4013164" y="588599"/>
            <a:ext cx="2741583" cy="59020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3A8BD1F-88B3-A3FE-BB3E-9F3E592328BD}"/>
              </a:ext>
            </a:extLst>
          </p:cNvPr>
          <p:cNvSpPr txBox="1"/>
          <p:nvPr/>
        </p:nvSpPr>
        <p:spPr>
          <a:xfrm>
            <a:off x="6965421" y="2523955"/>
            <a:ext cx="52265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스킨은 높은 등급일수록 </a:t>
            </a:r>
            <a:r>
              <a:rPr lang="ko-KR" altLang="en-US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비싸지지만</a:t>
            </a: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착용하면 스노우 자연 </a:t>
            </a:r>
            <a:r>
              <a:rPr lang="ko-KR" altLang="en-US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획득량</a:t>
            </a:r>
            <a:b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&amp; 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퍼즐 클리어 시 스노우 </a:t>
            </a:r>
            <a:r>
              <a:rPr lang="ko-KR" altLang="en-US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획득량이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증가함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47C5415-4736-DE4E-D9DF-F1F92FE32F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158" y="2614306"/>
            <a:ext cx="1276691" cy="1698822"/>
          </a:xfrm>
          <a:prstGeom prst="rect">
            <a:avLst/>
          </a:prstGeom>
        </p:spPr>
      </p:pic>
      <p:pic>
        <p:nvPicPr>
          <p:cNvPr id="8" name="그림 7" descr="예술, 노랑, 스크린샷, 호박이(가) 표시된 사진&#10;&#10;자동 생성된 설명">
            <a:extLst>
              <a:ext uri="{FF2B5EF4-FFF2-40B4-BE49-F238E27FC236}">
                <a16:creationId xmlns:a16="http://schemas.microsoft.com/office/drawing/2014/main" id="{0A7745B6-504A-15D6-9178-87AD4F79791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2954" y="3192623"/>
            <a:ext cx="1087088" cy="1450428"/>
          </a:xfrm>
          <a:prstGeom prst="rect">
            <a:avLst/>
          </a:prstGeom>
        </p:spPr>
      </p:pic>
      <p:pic>
        <p:nvPicPr>
          <p:cNvPr id="12" name="그림 11" descr="스크린샷, 상징, 예술, 디자인이(가) 표시된 사진&#10;&#10;자동 생성된 설명">
            <a:extLst>
              <a:ext uri="{FF2B5EF4-FFF2-40B4-BE49-F238E27FC236}">
                <a16:creationId xmlns:a16="http://schemas.microsoft.com/office/drawing/2014/main" id="{64AD0BE9-4928-E9A2-7FA5-285CA49DF49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512" y="4821050"/>
            <a:ext cx="1140052" cy="152088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B053F3A-589B-F34A-6840-58D8DA920550}"/>
              </a:ext>
            </a:extLst>
          </p:cNvPr>
          <p:cNvSpPr txBox="1"/>
          <p:nvPr/>
        </p:nvSpPr>
        <p:spPr>
          <a:xfrm>
            <a:off x="6754747" y="3670759"/>
            <a:ext cx="52265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스킨별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스노우 </a:t>
            </a:r>
            <a:r>
              <a:rPr lang="ko-KR" altLang="en-US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획득량과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다음 등급 스킨의 가격을</a:t>
            </a: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단계별로 눈에 띄게 급증시켜</a:t>
            </a: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돈으로 돈을 굴리는 방치형 게임의 느낌을 살리고자 함</a:t>
            </a:r>
          </a:p>
        </p:txBody>
      </p:sp>
    </p:spTree>
    <p:extLst>
      <p:ext uri="{BB962C8B-B14F-4D97-AF65-F5344CB8AC3E}">
        <p14:creationId xmlns:p14="http://schemas.microsoft.com/office/powerpoint/2010/main" val="629457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3F95CC6-15A2-1F7D-48F6-B9C0827D1C9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0000"/>
                    </a14:imgEffect>
                  </a14:imgLayer>
                </a14:imgProps>
              </a:ext>
            </a:extLst>
          </a:blip>
          <a:srcRect l="10000" t="12109" r="5101" b="299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53E85F91-4BA8-3917-11EC-4063A2AE00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개발 현황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3DDFC1E3-7C1F-10D5-6878-ED2DC69F13A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8939" t="10909" r="38574" b="3031"/>
          <a:stretch/>
        </p:blipFill>
        <p:spPr>
          <a:xfrm>
            <a:off x="8682181" y="486062"/>
            <a:ext cx="2741583" cy="5902038"/>
          </a:xfrm>
          <a:prstGeom prst="rect">
            <a:avLst/>
          </a:prstGeo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F4CBB7-86CC-2862-6C59-7AFC10ECD8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578600" cy="1866809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구현된 것</a:t>
            </a: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lvl="1"/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퍼즐 </a:t>
            </a:r>
            <a:r>
              <a:rPr lang="ko-KR" altLang="en-US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리롤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&amp;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풀이 시스템</a:t>
            </a: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lvl="1"/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스킨 적용 시스템</a:t>
            </a: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lvl="1"/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스노우 획득 시스템</a:t>
            </a: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C01AA8EC-051C-72E8-3051-65AB6A50217E}"/>
              </a:ext>
            </a:extLst>
          </p:cNvPr>
          <p:cNvSpPr txBox="1">
            <a:spLocks/>
          </p:cNvSpPr>
          <p:nvPr/>
        </p:nvSpPr>
        <p:spPr>
          <a:xfrm>
            <a:off x="838200" y="3428999"/>
            <a:ext cx="6578600" cy="2747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Font typeface="Arial" panose="020B0604020202020204" pitchFamily="34" charset="0"/>
              <a:buNone/>
            </a:pP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구현되지 않은 것</a:t>
            </a: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lvl="1"/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스노우를 활용한 구매 시스템</a:t>
            </a: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lvl="1"/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더 다양한 스킨들</a:t>
            </a: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lvl="1"/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스노우 </a:t>
            </a:r>
            <a:r>
              <a:rPr lang="ko-KR" altLang="en-US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획득량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밸런스</a:t>
            </a: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lvl="1"/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기타 효과음 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 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환경설정</a:t>
            </a: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435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3F95CC6-15A2-1F7D-48F6-B9C0827D1C9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0000"/>
                    </a14:imgEffect>
                  </a14:imgLayer>
                </a14:imgProps>
              </a:ext>
            </a:extLst>
          </a:blip>
          <a:srcRect l="10000" t="12109" r="5101" b="299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53E85F91-4BA8-3917-11EC-4063A2AE00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개발 목표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F4CBB7-86CC-2862-6C59-7AFC10ECD8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4163013"/>
            <a:ext cx="8967652" cy="1325563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무한히 복사되는 콘텐츠</a:t>
            </a: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lvl="1"/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퍼즐 레벨 디자인 필요 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X</a:t>
            </a:r>
          </a:p>
          <a:p>
            <a:pPr lvl="1"/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스킨 양산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더 많은 재화 수집 유도</a:t>
            </a: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72BA196D-4FBF-D1AB-A867-498B3BBC1BEF}"/>
              </a:ext>
            </a:extLst>
          </p:cNvPr>
          <p:cNvSpPr txBox="1">
            <a:spLocks/>
          </p:cNvSpPr>
          <p:nvPr/>
        </p:nvSpPr>
        <p:spPr>
          <a:xfrm>
            <a:off x="838199" y="1612309"/>
            <a:ext cx="8967652" cy="25068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Unity3D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이용한 모바일 게임 개발</a:t>
            </a: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lvl="1"/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포트폴리오용 게임</a:t>
            </a: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lvl="2"/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차원 공간에서의 회전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벡터 활용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모바일 환경의 게임 개발</a:t>
            </a: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lvl="1"/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겸사겸사 재밌는 게임 만들어보기</a:t>
            </a: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lvl="2"/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이번 여름 방학 안으로 개발 마무리</a:t>
            </a: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lvl="2"/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지속적인 정기회의 보고를 통해 늘어지지 않고 속도 있게 진행</a:t>
            </a: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0D335F55-1E9F-773F-E9DD-74D54D82F01D}"/>
              </a:ext>
            </a:extLst>
          </p:cNvPr>
          <p:cNvSpPr txBox="1">
            <a:spLocks/>
          </p:cNvSpPr>
          <p:nvPr/>
        </p:nvSpPr>
        <p:spPr>
          <a:xfrm>
            <a:off x="838199" y="5828370"/>
            <a:ext cx="7027815" cy="7010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팀원 모집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출시는 아직 고려하고 있지 않음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2215697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343</TotalTime>
  <Words>254</Words>
  <Application>Microsoft Office PowerPoint</Application>
  <PresentationFormat>와이드스크린</PresentationFormat>
  <Paragraphs>64</Paragraphs>
  <Slides>10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5" baseType="lpstr">
      <vt:lpstr>Arial</vt:lpstr>
      <vt:lpstr>맑은 고딕</vt:lpstr>
      <vt:lpstr>태백은하수체</vt:lpstr>
      <vt:lpstr>나눔스퀘어 Bold</vt:lpstr>
      <vt:lpstr>Office 테마</vt:lpstr>
      <vt:lpstr>프로젝트 스노우맨</vt:lpstr>
      <vt:lpstr>목차</vt:lpstr>
      <vt:lpstr>게임 간략 소개</vt:lpstr>
      <vt:lpstr>플레이 방식</vt:lpstr>
      <vt:lpstr>플레이 방식</vt:lpstr>
      <vt:lpstr>플레이 방식</vt:lpstr>
      <vt:lpstr>플레이 방식</vt:lpstr>
      <vt:lpstr>개발 현황</vt:lpstr>
      <vt:lpstr>개발 목표</vt:lpstr>
      <vt:lpstr>Q &amp; 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김준우</dc:creator>
  <cp:lastModifiedBy>김준우</cp:lastModifiedBy>
  <cp:revision>59</cp:revision>
  <dcterms:created xsi:type="dcterms:W3CDTF">2024-07-14T10:46:07Z</dcterms:created>
  <dcterms:modified xsi:type="dcterms:W3CDTF">2024-07-15T14:23:03Z</dcterms:modified>
</cp:coreProperties>
</file>